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panose="020F0502020204030204" pitchFamily="34" charset="0"/>
      <p:regular r:id="rId13"/>
      <p:bold r:id="rId14"/>
      <p:italic r:id="rId15"/>
      <p:boldItalic r:id="rId16"/>
    </p:embeddedFont>
    <p:embeddedFont>
      <p:font typeface="Calistoga" pitchFamily="2" charset="0"/>
      <p:regular r:id="rId17"/>
    </p:embeddedFont>
    <p:embeddedFont>
      <p:font typeface="Public Sans" pitchFamily="2" charset="0"/>
      <p:regular r:id="rId18"/>
    </p:embeddedFont>
    <p:embeddedFont>
      <p:font typeface="Public Sans Bold" pitchFamily="2"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946"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font" Target="fonts/font1.fntdata" /><Relationship Id="rId18" Type="http://schemas.openxmlformats.org/officeDocument/2006/relationships/font" Target="fonts/font6.fntdata"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font" Target="fonts/font5.fntdata" /><Relationship Id="rId2" Type="http://schemas.openxmlformats.org/officeDocument/2006/relationships/slide" Target="slides/slide1.xml" /><Relationship Id="rId16" Type="http://schemas.openxmlformats.org/officeDocument/2006/relationships/font" Target="fonts/font4.fntdata"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font" Target="fonts/font3.fntdata"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font" Target="fonts/font7.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2.fntdata"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image" Target="../media/image3.svg" /><Relationship Id="rId2" Type="http://schemas.openxmlformats.org/officeDocument/2006/relationships/image" Target="../media/image2.png" /><Relationship Id="rId1" Type="http://schemas.openxmlformats.org/officeDocument/2006/relationships/slideLayout" Target="../slideLayouts/slideLayout7.xml" /><Relationship Id="rId6" Type="http://schemas.openxmlformats.org/officeDocument/2006/relationships/image" Target="../media/image1.png" /><Relationship Id="rId5" Type="http://schemas.openxmlformats.org/officeDocument/2006/relationships/image" Target="../media/image5.svg" /><Relationship Id="rId4" Type="http://schemas.openxmlformats.org/officeDocument/2006/relationships/image" Target="../media/image4.png" /></Relationships>
</file>

<file path=ppt/slides/_rels/slide3.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_rels/slide4.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_rels/slide5.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_rels/slide6.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_rels/slide7.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_rels/slide8.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_rels/slide9.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5" Type="http://schemas.openxmlformats.org/officeDocument/2006/relationships/image" Target="../media/image1.png" /><Relationship Id="rId4" Type="http://schemas.openxmlformats.org/officeDocument/2006/relationships/image" Target="../media/image6.png" /></Relationships>
</file>

<file path=ppt/slides/_rels/slide10.xml.rels><?xml version="1.0" encoding="UTF-8" standalone="yes"?>
<Relationships xmlns="http://schemas.openxmlformats.org/package/2006/relationships"><Relationship Id="rId3" Type="http://schemas.openxmlformats.org/officeDocument/2006/relationships/image" Target="../media/image5.svg" /><Relationship Id="rId2" Type="http://schemas.openxmlformats.org/officeDocument/2006/relationships/image" Target="../media/image4.png" /><Relationship Id="rId1" Type="http://schemas.openxmlformats.org/officeDocument/2006/relationships/slideLayout" Target="../slideLayouts/slideLayout7.xml" /><Relationship Id="rId4" Type="http://schemas.openxmlformats.org/officeDocument/2006/relationships/image" Target="../media/image7.png" /></Relationships>
</file>

<file path=ppt/slides/_rels/slide11.xml.rels><?xml version="1.0" encoding="UTF-8" standalone="yes"?>
<Relationships xmlns="http://schemas.openxmlformats.org/package/2006/relationships"><Relationship Id="rId3" Type="http://schemas.openxmlformats.org/officeDocument/2006/relationships/image" Target="../media/image9.svg" /><Relationship Id="rId2" Type="http://schemas.openxmlformats.org/officeDocument/2006/relationships/image" Target="../media/image8.png" /><Relationship Id="rId1" Type="http://schemas.openxmlformats.org/officeDocument/2006/relationships/slideLayout" Target="../slideLayouts/slideLayout7.xml" /><Relationship Id="rId4" Type="http://schemas.openxmlformats.org/officeDocument/2006/relationships/image" Target="../media/image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AutoShape 2"/>
          <p:cNvSpPr/>
          <p:nvPr/>
        </p:nvSpPr>
        <p:spPr>
          <a:xfrm>
            <a:off x="0" y="8543305"/>
            <a:ext cx="18288000" cy="1743695"/>
          </a:xfrm>
          <a:prstGeom prst="rect">
            <a:avLst/>
          </a:prstGeom>
          <a:solidFill>
            <a:srgbClr val="BECCF1"/>
          </a:solidFill>
        </p:spPr>
      </p:sp>
      <p:sp>
        <p:nvSpPr>
          <p:cNvPr id="3" name="Freeform 3"/>
          <p:cNvSpPr/>
          <p:nvPr/>
        </p:nvSpPr>
        <p:spPr>
          <a:xfrm>
            <a:off x="681501" y="326690"/>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2"/>
            <a:stretch>
              <a:fillRect/>
            </a:stretch>
          </a:blipFill>
        </p:spPr>
      </p:sp>
      <p:sp>
        <p:nvSpPr>
          <p:cNvPr id="4" name="TextBox 4"/>
          <p:cNvSpPr txBox="1"/>
          <p:nvPr/>
        </p:nvSpPr>
        <p:spPr>
          <a:xfrm>
            <a:off x="1028700" y="2725984"/>
            <a:ext cx="16520341" cy="3405965"/>
          </a:xfrm>
          <a:prstGeom prst="rect">
            <a:avLst/>
          </a:prstGeom>
        </p:spPr>
        <p:txBody>
          <a:bodyPr lIns="0" tIns="0" rIns="0" bIns="0" rtlCol="0" anchor="t">
            <a:spAutoFit/>
          </a:bodyPr>
          <a:lstStyle/>
          <a:p>
            <a:pPr algn="ctr">
              <a:lnSpc>
                <a:spcPts val="6600"/>
              </a:lnSpc>
            </a:pPr>
            <a:r>
              <a:rPr lang="en-US" sz="6600">
                <a:solidFill>
                  <a:srgbClr val="27407E"/>
                </a:solidFill>
                <a:latin typeface="Calistoga"/>
              </a:rPr>
              <a:t>NOUVELLE LOI 69-21 </a:t>
            </a:r>
          </a:p>
          <a:p>
            <a:pPr algn="ctr">
              <a:lnSpc>
                <a:spcPts val="6600"/>
              </a:lnSpc>
            </a:pPr>
            <a:r>
              <a:rPr lang="en-US" sz="6600">
                <a:solidFill>
                  <a:srgbClr val="27407E"/>
                </a:solidFill>
                <a:latin typeface="Calistoga"/>
              </a:rPr>
              <a:t>SUR LES DÉLAIS DE PAIEMENT </a:t>
            </a:r>
          </a:p>
          <a:p>
            <a:pPr algn="ctr">
              <a:lnSpc>
                <a:spcPts val="6600"/>
              </a:lnSpc>
            </a:pPr>
            <a:r>
              <a:rPr lang="en-US" sz="6600">
                <a:solidFill>
                  <a:srgbClr val="27407E"/>
                </a:solidFill>
                <a:latin typeface="Calistoga"/>
              </a:rPr>
              <a:t>MAROC 2023</a:t>
            </a:r>
          </a:p>
          <a:p>
            <a:pPr algn="ctr">
              <a:lnSpc>
                <a:spcPts val="6600"/>
              </a:lnSpc>
            </a:pPr>
            <a:endParaRPr lang="en-US" sz="6600">
              <a:solidFill>
                <a:srgbClr val="27407E"/>
              </a:solidFill>
              <a:latin typeface="Calistog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ECCF1"/>
        </a:solidFill>
        <a:effectLst/>
      </p:bgPr>
    </p:bg>
    <p:spTree>
      <p:nvGrpSpPr>
        <p:cNvPr id="1" name=""/>
        <p:cNvGrpSpPr/>
        <p:nvPr/>
      </p:nvGrpSpPr>
      <p:grpSpPr>
        <a:xfrm>
          <a:off x="0" y="0"/>
          <a:ext cx="0" cy="0"/>
          <a:chOff x="0" y="0"/>
          <a:chExt cx="0" cy="0"/>
        </a:xfrm>
      </p:grpSpPr>
      <p:grpSp>
        <p:nvGrpSpPr>
          <p:cNvPr id="2" name="Group 2"/>
          <p:cNvGrpSpPr/>
          <p:nvPr/>
        </p:nvGrpSpPr>
        <p:grpSpPr>
          <a:xfrm>
            <a:off x="3527447" y="1481598"/>
            <a:ext cx="14478000" cy="8229600"/>
            <a:chOff x="0" y="0"/>
            <a:chExt cx="4897496" cy="2783840"/>
          </a:xfrm>
        </p:grpSpPr>
        <p:sp>
          <p:nvSpPr>
            <p:cNvPr id="3" name="Freeform 3"/>
            <p:cNvSpPr/>
            <p:nvPr/>
          </p:nvSpPr>
          <p:spPr>
            <a:xfrm>
              <a:off x="0" y="0"/>
              <a:ext cx="4897496" cy="2783840"/>
            </a:xfrm>
            <a:custGeom>
              <a:avLst/>
              <a:gdLst/>
              <a:ahLst/>
              <a:cxnLst/>
              <a:rect l="l" t="t" r="r" b="b"/>
              <a:pathLst>
                <a:path w="4897496" h="2783840">
                  <a:moveTo>
                    <a:pt x="4773036" y="2783840"/>
                  </a:moveTo>
                  <a:lnTo>
                    <a:pt x="124460" y="2783840"/>
                  </a:lnTo>
                  <a:cubicBezTo>
                    <a:pt x="55880" y="2783840"/>
                    <a:pt x="0" y="2727960"/>
                    <a:pt x="0" y="2659380"/>
                  </a:cubicBezTo>
                  <a:lnTo>
                    <a:pt x="0" y="124460"/>
                  </a:lnTo>
                  <a:cubicBezTo>
                    <a:pt x="0" y="55880"/>
                    <a:pt x="55880" y="0"/>
                    <a:pt x="124460" y="0"/>
                  </a:cubicBezTo>
                  <a:lnTo>
                    <a:pt x="4773037" y="0"/>
                  </a:lnTo>
                  <a:cubicBezTo>
                    <a:pt x="4841616" y="0"/>
                    <a:pt x="4897496" y="55880"/>
                    <a:pt x="4897496" y="124460"/>
                  </a:cubicBezTo>
                  <a:lnTo>
                    <a:pt x="4897496" y="2659380"/>
                  </a:lnTo>
                  <a:cubicBezTo>
                    <a:pt x="4897496" y="2727960"/>
                    <a:pt x="4841616" y="2783840"/>
                    <a:pt x="4773037" y="2783840"/>
                  </a:cubicBezTo>
                  <a:close/>
                </a:path>
              </a:pathLst>
            </a:custGeom>
            <a:solidFill>
              <a:srgbClr val="F6F6F6"/>
            </a:solidFill>
          </p:spPr>
        </p:sp>
      </p:grpSp>
      <p:sp>
        <p:nvSpPr>
          <p:cNvPr id="4" name="Freeform 4"/>
          <p:cNvSpPr/>
          <p:nvPr/>
        </p:nvSpPr>
        <p:spPr>
          <a:xfrm>
            <a:off x="411264" y="3109620"/>
            <a:ext cx="4740073" cy="6148680"/>
          </a:xfrm>
          <a:custGeom>
            <a:avLst/>
            <a:gdLst/>
            <a:ahLst/>
            <a:cxnLst/>
            <a:rect l="l" t="t" r="r" b="b"/>
            <a:pathLst>
              <a:path w="4740073" h="6148680">
                <a:moveTo>
                  <a:pt x="0" y="0"/>
                </a:moveTo>
                <a:lnTo>
                  <a:pt x="4740072" y="0"/>
                </a:lnTo>
                <a:lnTo>
                  <a:pt x="4740072" y="6148680"/>
                </a:lnTo>
                <a:lnTo>
                  <a:pt x="0" y="61486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1028700"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775899" y="6930172"/>
            <a:ext cx="3229549" cy="3229549"/>
          </a:xfrm>
          <a:custGeom>
            <a:avLst/>
            <a:gdLst/>
            <a:ahLst/>
            <a:cxnLst/>
            <a:rect l="l" t="t" r="r" b="b"/>
            <a:pathLst>
              <a:path w="3229549" h="3229549">
                <a:moveTo>
                  <a:pt x="0" y="0"/>
                </a:moveTo>
                <a:lnTo>
                  <a:pt x="3229548" y="0"/>
                </a:lnTo>
                <a:lnTo>
                  <a:pt x="3229548" y="3229549"/>
                </a:lnTo>
                <a:lnTo>
                  <a:pt x="0" y="3229549"/>
                </a:lnTo>
                <a:lnTo>
                  <a:pt x="0" y="0"/>
                </a:lnTo>
                <a:close/>
              </a:path>
            </a:pathLst>
          </a:custGeom>
          <a:blipFill>
            <a:blip r:embed="rId6"/>
            <a:stretch>
              <a:fillRect/>
            </a:stretch>
          </a:blipFill>
        </p:spPr>
      </p:sp>
      <p:sp>
        <p:nvSpPr>
          <p:cNvPr id="7" name="TextBox 7"/>
          <p:cNvSpPr txBox="1"/>
          <p:nvPr/>
        </p:nvSpPr>
        <p:spPr>
          <a:xfrm>
            <a:off x="5981700" y="2726316"/>
            <a:ext cx="10751850" cy="4767694"/>
          </a:xfrm>
          <a:prstGeom prst="rect">
            <a:avLst/>
          </a:prstGeom>
        </p:spPr>
        <p:txBody>
          <a:bodyPr lIns="0" tIns="0" rIns="0" bIns="0" rtlCol="0" anchor="t">
            <a:spAutoFit/>
          </a:bodyPr>
          <a:lstStyle/>
          <a:p>
            <a:pPr>
              <a:lnSpc>
                <a:spcPts val="5460"/>
              </a:lnSpc>
            </a:pPr>
            <a:r>
              <a:rPr lang="en-US" sz="3900">
                <a:solidFill>
                  <a:srgbClr val="27407E"/>
                </a:solidFill>
                <a:latin typeface="Calistoga"/>
              </a:rPr>
              <a:t>La Loi 69-21 relative aux délais de paiement, modifiant la Loi 15-95 formant Code du Commerce a été publiée dans le Bulletin Officiel du 15 juin 2023 dans sa version arabe.</a:t>
            </a:r>
          </a:p>
          <a:p>
            <a:pPr>
              <a:lnSpc>
                <a:spcPts val="5460"/>
              </a:lnSpc>
            </a:pPr>
            <a:r>
              <a:rPr lang="en-US" sz="3900">
                <a:solidFill>
                  <a:srgbClr val="27407E"/>
                </a:solidFill>
                <a:latin typeface="Calistoga"/>
              </a:rPr>
              <a:t>Les principales dispositions transitoires apportées par ce texte sont :</a:t>
            </a:r>
          </a:p>
          <a:p>
            <a:pPr>
              <a:lnSpc>
                <a:spcPts val="5460"/>
              </a:lnSpc>
            </a:pPr>
            <a:endParaRPr lang="en-US" sz="3900">
              <a:solidFill>
                <a:srgbClr val="27407E"/>
              </a:solidFill>
              <a:latin typeface="Calistog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BE5E1"/>
        </a:solidFill>
        <a:effectLst/>
      </p:bgPr>
    </p:bg>
    <p:spTree>
      <p:nvGrpSpPr>
        <p:cNvPr id="1" name=""/>
        <p:cNvGrpSpPr/>
        <p:nvPr/>
      </p:nvGrpSpPr>
      <p:grpSpPr>
        <a:xfrm>
          <a:off x="0" y="0"/>
          <a:ext cx="0" cy="0"/>
          <a:chOff x="0" y="0"/>
          <a:chExt cx="0" cy="0"/>
        </a:xfrm>
      </p:grpSpPr>
      <p:sp>
        <p:nvSpPr>
          <p:cNvPr id="2" name="AutoShape 2"/>
          <p:cNvSpPr/>
          <p:nvPr/>
        </p:nvSpPr>
        <p:spPr>
          <a:xfrm>
            <a:off x="0" y="9922585"/>
            <a:ext cx="18288000" cy="364415"/>
          </a:xfrm>
          <a:prstGeom prst="rect">
            <a:avLst/>
          </a:prstGeom>
          <a:solidFill>
            <a:srgbClr val="00BFA8"/>
          </a:solidFill>
        </p:spPr>
      </p:sp>
      <p:sp>
        <p:nvSpPr>
          <p:cNvPr id="3" name="Freeform 3"/>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5104224" y="7314145"/>
            <a:ext cx="3229549" cy="3229549"/>
          </a:xfrm>
          <a:custGeom>
            <a:avLst/>
            <a:gdLst/>
            <a:ahLst/>
            <a:cxnLst/>
            <a:rect l="l" t="t" r="r" b="b"/>
            <a:pathLst>
              <a:path w="3229549" h="3229549">
                <a:moveTo>
                  <a:pt x="0" y="0"/>
                </a:moveTo>
                <a:lnTo>
                  <a:pt x="3229548" y="0"/>
                </a:lnTo>
                <a:lnTo>
                  <a:pt x="3229548" y="3229549"/>
                </a:lnTo>
                <a:lnTo>
                  <a:pt x="0" y="3229549"/>
                </a:lnTo>
                <a:lnTo>
                  <a:pt x="0" y="0"/>
                </a:lnTo>
                <a:close/>
              </a:path>
            </a:pathLst>
          </a:custGeom>
          <a:blipFill>
            <a:blip r:embed="rId4"/>
            <a:stretch>
              <a:fillRect/>
            </a:stretch>
          </a:blipFill>
        </p:spPr>
      </p:sp>
      <p:sp>
        <p:nvSpPr>
          <p:cNvPr id="5" name="TextBox 5"/>
          <p:cNvSpPr txBox="1"/>
          <p:nvPr/>
        </p:nvSpPr>
        <p:spPr>
          <a:xfrm>
            <a:off x="1028700" y="942975"/>
            <a:ext cx="11277600" cy="1228675"/>
          </a:xfrm>
          <a:prstGeom prst="rect">
            <a:avLst/>
          </a:prstGeom>
        </p:spPr>
        <p:txBody>
          <a:bodyPr lIns="0" tIns="0" rIns="0" bIns="0" rtlCol="0" anchor="t">
            <a:spAutoFit/>
          </a:bodyPr>
          <a:lstStyle/>
          <a:p>
            <a:pPr>
              <a:lnSpc>
                <a:spcPts val="9600"/>
              </a:lnSpc>
            </a:pPr>
            <a:r>
              <a:rPr lang="en-US" sz="8000">
                <a:solidFill>
                  <a:srgbClr val="27407E"/>
                </a:solidFill>
                <a:latin typeface="Calistoga"/>
              </a:rPr>
              <a:t>Personnes concernées :</a:t>
            </a:r>
          </a:p>
        </p:txBody>
      </p:sp>
      <p:sp>
        <p:nvSpPr>
          <p:cNvPr id="6" name="TextBox 6"/>
          <p:cNvSpPr txBox="1"/>
          <p:nvPr/>
        </p:nvSpPr>
        <p:spPr>
          <a:xfrm>
            <a:off x="1028700" y="2666365"/>
            <a:ext cx="16500764" cy="5306025"/>
          </a:xfrm>
          <a:prstGeom prst="rect">
            <a:avLst/>
          </a:prstGeom>
        </p:spPr>
        <p:txBody>
          <a:bodyPr lIns="0" tIns="0" rIns="0" bIns="0" rtlCol="0" anchor="t">
            <a:spAutoFit/>
          </a:bodyPr>
          <a:lstStyle/>
          <a:p>
            <a:pPr>
              <a:lnSpc>
                <a:spcPts val="4654"/>
              </a:lnSpc>
            </a:pPr>
            <a:r>
              <a:rPr lang="en-US" sz="3324">
                <a:solidFill>
                  <a:srgbClr val="27407E"/>
                </a:solidFill>
                <a:latin typeface="Public Sans"/>
              </a:rPr>
              <a:t>Les dispositions de la loi sur les délais de paiement sont applicables pour :</a:t>
            </a:r>
          </a:p>
          <a:p>
            <a:pPr>
              <a:lnSpc>
                <a:spcPts val="4654"/>
              </a:lnSpc>
            </a:pPr>
            <a:r>
              <a:rPr lang="en-US" sz="3324">
                <a:solidFill>
                  <a:srgbClr val="27407E"/>
                </a:solidFill>
                <a:latin typeface="Public Sans"/>
              </a:rPr>
              <a:t>- Les commerçants personnes physiques ou morales avec un chiffre d’affaires supérieur à 2 millions de dirhams HT ;</a:t>
            </a:r>
          </a:p>
          <a:p>
            <a:pPr>
              <a:lnSpc>
                <a:spcPts val="4654"/>
              </a:lnSpc>
            </a:pPr>
            <a:r>
              <a:rPr lang="en-US" sz="3324">
                <a:solidFill>
                  <a:srgbClr val="27407E"/>
                </a:solidFill>
                <a:latin typeface="Public Sans"/>
              </a:rPr>
              <a:t>- Les personnes de droit privé délégataires de la gestion d’un service public ;</a:t>
            </a:r>
          </a:p>
          <a:p>
            <a:pPr>
              <a:lnSpc>
                <a:spcPts val="4654"/>
              </a:lnSpc>
            </a:pPr>
            <a:r>
              <a:rPr lang="en-US" sz="3324">
                <a:solidFill>
                  <a:srgbClr val="27407E"/>
                </a:solidFill>
                <a:latin typeface="Public Sans"/>
              </a:rPr>
              <a:t> - L es établissements publics à caractère commercial. </a:t>
            </a:r>
          </a:p>
          <a:p>
            <a:pPr>
              <a:lnSpc>
                <a:spcPts val="4654"/>
              </a:lnSpc>
            </a:pPr>
            <a:r>
              <a:rPr lang="en-US" sz="3324">
                <a:solidFill>
                  <a:srgbClr val="27407E"/>
                </a:solidFill>
                <a:latin typeface="Public Sans"/>
              </a:rPr>
              <a:t>Sont exclues du champs d'application de la loi 69-21 les personnes physiques ou morales qui réalisent un chiffre d’affaires annuel inférieur ou égal à 2 millions DHS HT.</a:t>
            </a:r>
          </a:p>
          <a:p>
            <a:pPr>
              <a:lnSpc>
                <a:spcPts val="4654"/>
              </a:lnSpc>
            </a:pPr>
            <a:endParaRPr lang="en-US" sz="3324">
              <a:solidFill>
                <a:srgbClr val="27407E"/>
              </a:solidFill>
              <a:latin typeface="Public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ECCF1"/>
        </a:solidFill>
        <a:effectLst/>
      </p:bgPr>
    </p:bg>
    <p:spTree>
      <p:nvGrpSpPr>
        <p:cNvPr id="1" name=""/>
        <p:cNvGrpSpPr/>
        <p:nvPr/>
      </p:nvGrpSpPr>
      <p:grpSpPr>
        <a:xfrm>
          <a:off x="0" y="0"/>
          <a:ext cx="0" cy="0"/>
          <a:chOff x="0" y="0"/>
          <a:chExt cx="0" cy="0"/>
        </a:xfrm>
      </p:grpSpPr>
      <p:sp>
        <p:nvSpPr>
          <p:cNvPr id="2" name="AutoShape 2"/>
          <p:cNvSpPr/>
          <p:nvPr/>
        </p:nvSpPr>
        <p:spPr>
          <a:xfrm>
            <a:off x="0" y="9860826"/>
            <a:ext cx="18288000" cy="426174"/>
          </a:xfrm>
          <a:prstGeom prst="rect">
            <a:avLst/>
          </a:prstGeom>
          <a:solidFill>
            <a:srgbClr val="27407E"/>
          </a:solidFill>
        </p:spPr>
      </p:sp>
      <p:sp>
        <p:nvSpPr>
          <p:cNvPr id="3" name="Freeform 3"/>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5084692" y="7335035"/>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4"/>
            <a:stretch>
              <a:fillRect/>
            </a:stretch>
          </a:blipFill>
        </p:spPr>
      </p:sp>
      <p:sp>
        <p:nvSpPr>
          <p:cNvPr id="5" name="TextBox 5"/>
          <p:cNvSpPr txBox="1"/>
          <p:nvPr/>
        </p:nvSpPr>
        <p:spPr>
          <a:xfrm>
            <a:off x="1028700" y="1028700"/>
            <a:ext cx="13449300" cy="1066726"/>
          </a:xfrm>
          <a:prstGeom prst="rect">
            <a:avLst/>
          </a:prstGeom>
        </p:spPr>
        <p:txBody>
          <a:bodyPr lIns="0" tIns="0" rIns="0" bIns="0" rtlCol="0" anchor="t">
            <a:spAutoFit/>
          </a:bodyPr>
          <a:lstStyle/>
          <a:p>
            <a:pPr>
              <a:lnSpc>
                <a:spcPts val="8430"/>
              </a:lnSpc>
            </a:pPr>
            <a:r>
              <a:rPr lang="en-US" sz="7025">
                <a:solidFill>
                  <a:srgbClr val="27407E"/>
                </a:solidFill>
                <a:latin typeface="Calistoga"/>
              </a:rPr>
              <a:t>Fixation des délais de paiement</a:t>
            </a:r>
          </a:p>
        </p:txBody>
      </p:sp>
      <p:sp>
        <p:nvSpPr>
          <p:cNvPr id="6" name="TextBox 6"/>
          <p:cNvSpPr txBox="1"/>
          <p:nvPr/>
        </p:nvSpPr>
        <p:spPr>
          <a:xfrm>
            <a:off x="777997" y="3104171"/>
            <a:ext cx="16211152" cy="4340265"/>
          </a:xfrm>
          <a:prstGeom prst="rect">
            <a:avLst/>
          </a:prstGeom>
        </p:spPr>
        <p:txBody>
          <a:bodyPr lIns="0" tIns="0" rIns="0" bIns="0" rtlCol="0" anchor="t">
            <a:spAutoFit/>
          </a:bodyPr>
          <a:lstStyle/>
          <a:p>
            <a:pPr>
              <a:lnSpc>
                <a:spcPts val="4339"/>
              </a:lnSpc>
            </a:pPr>
            <a:r>
              <a:rPr lang="en-US" sz="3099">
                <a:solidFill>
                  <a:srgbClr val="27407E"/>
                </a:solidFill>
                <a:latin typeface="Public Sans"/>
              </a:rPr>
              <a:t>Selon les dispositions de la nouvelle loi, le délai de paiement devrait être fixé avant la conclusion de la transaction et être notifié à la personne concernée par tout moyen (Devis, Bon de commande, Contrat, Facture ...) :</a:t>
            </a:r>
          </a:p>
          <a:p>
            <a:pPr>
              <a:lnSpc>
                <a:spcPts val="4339"/>
              </a:lnSpc>
            </a:pPr>
            <a:r>
              <a:rPr lang="en-US" sz="3099">
                <a:solidFill>
                  <a:srgbClr val="27407E"/>
                </a:solidFill>
                <a:latin typeface="Public Sans"/>
              </a:rPr>
              <a:t>- Lorsque le délai n’est pas convenu entre les parties, le délai de paiement est fixé à 60 jours à compter de la date de facturation.</a:t>
            </a:r>
          </a:p>
          <a:p>
            <a:pPr>
              <a:lnSpc>
                <a:spcPts val="4339"/>
              </a:lnSpc>
            </a:pPr>
            <a:r>
              <a:rPr lang="en-US" sz="3099">
                <a:solidFill>
                  <a:srgbClr val="27407E"/>
                </a:solidFill>
                <a:latin typeface="Public Sans"/>
              </a:rPr>
              <a:t>- Lorsque le délai de paiement est convenu entre les parties, il ne peut dépasser 120 jours à compter de la date de facturation.</a:t>
            </a:r>
          </a:p>
          <a:p>
            <a:pPr>
              <a:lnSpc>
                <a:spcPts val="4339"/>
              </a:lnSpc>
            </a:pPr>
            <a:endParaRPr lang="en-US" sz="3099">
              <a:solidFill>
                <a:srgbClr val="27407E"/>
              </a:solidFill>
              <a:latin typeface="Public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BE5E1"/>
        </a:solidFill>
        <a:effectLst/>
      </p:bgPr>
    </p:bg>
    <p:spTree>
      <p:nvGrpSpPr>
        <p:cNvPr id="1" name=""/>
        <p:cNvGrpSpPr/>
        <p:nvPr/>
      </p:nvGrpSpPr>
      <p:grpSpPr>
        <a:xfrm>
          <a:off x="0" y="0"/>
          <a:ext cx="0" cy="0"/>
          <a:chOff x="0" y="0"/>
          <a:chExt cx="0" cy="0"/>
        </a:xfrm>
      </p:grpSpPr>
      <p:sp>
        <p:nvSpPr>
          <p:cNvPr id="2" name="AutoShape 2"/>
          <p:cNvSpPr/>
          <p:nvPr/>
        </p:nvSpPr>
        <p:spPr>
          <a:xfrm>
            <a:off x="0" y="9881412"/>
            <a:ext cx="18288000" cy="405588"/>
          </a:xfrm>
          <a:prstGeom prst="rect">
            <a:avLst/>
          </a:prstGeom>
          <a:solidFill>
            <a:srgbClr val="00BFA8"/>
          </a:solidFill>
        </p:spPr>
      </p:sp>
      <p:sp>
        <p:nvSpPr>
          <p:cNvPr id="3" name="Freeform 3"/>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5058451" y="7232104"/>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4"/>
            <a:stretch>
              <a:fillRect/>
            </a:stretch>
          </a:blipFill>
        </p:spPr>
      </p:sp>
      <p:sp>
        <p:nvSpPr>
          <p:cNvPr id="5" name="TextBox 5"/>
          <p:cNvSpPr txBox="1"/>
          <p:nvPr/>
        </p:nvSpPr>
        <p:spPr>
          <a:xfrm>
            <a:off x="1028700" y="942975"/>
            <a:ext cx="15370787" cy="1228675"/>
          </a:xfrm>
          <a:prstGeom prst="rect">
            <a:avLst/>
          </a:prstGeom>
        </p:spPr>
        <p:txBody>
          <a:bodyPr lIns="0" tIns="0" rIns="0" bIns="0" rtlCol="0" anchor="t">
            <a:spAutoFit/>
          </a:bodyPr>
          <a:lstStyle/>
          <a:p>
            <a:pPr>
              <a:lnSpc>
                <a:spcPts val="9600"/>
              </a:lnSpc>
            </a:pPr>
            <a:r>
              <a:rPr lang="en-US" sz="8000">
                <a:solidFill>
                  <a:srgbClr val="27407E"/>
                </a:solidFill>
                <a:latin typeface="Calistoga"/>
              </a:rPr>
              <a:t>Calcul des délais de paiement </a:t>
            </a:r>
          </a:p>
        </p:txBody>
      </p:sp>
      <p:sp>
        <p:nvSpPr>
          <p:cNvPr id="6" name="TextBox 6"/>
          <p:cNvSpPr txBox="1"/>
          <p:nvPr/>
        </p:nvSpPr>
        <p:spPr>
          <a:xfrm>
            <a:off x="1028700" y="3042863"/>
            <a:ext cx="16500764" cy="4715550"/>
          </a:xfrm>
          <a:prstGeom prst="rect">
            <a:avLst/>
          </a:prstGeom>
        </p:spPr>
        <p:txBody>
          <a:bodyPr lIns="0" tIns="0" rIns="0" bIns="0" rtlCol="0" anchor="t">
            <a:spAutoFit/>
          </a:bodyPr>
          <a:lstStyle/>
          <a:p>
            <a:pPr>
              <a:lnSpc>
                <a:spcPts val="4654"/>
              </a:lnSpc>
            </a:pPr>
            <a:r>
              <a:rPr lang="en-US" sz="3324">
                <a:solidFill>
                  <a:srgbClr val="27407E"/>
                </a:solidFill>
                <a:latin typeface="Public Sans"/>
              </a:rPr>
              <a:t>Le délai de paiement est calculé à compter de la date d’émission de la facture. cette dernière doit être établie au plus tard le dernier jour du mois de la livraison des marchandises ou de l’exécution des travaux ou des prestations de services.</a:t>
            </a:r>
          </a:p>
          <a:p>
            <a:pPr>
              <a:lnSpc>
                <a:spcPts val="4654"/>
              </a:lnSpc>
            </a:pPr>
            <a:r>
              <a:rPr lang="en-US" sz="3324">
                <a:solidFill>
                  <a:srgbClr val="27407E"/>
                </a:solidFill>
                <a:latin typeface="Public Sans"/>
              </a:rPr>
              <a:t>Lorsque la facture n’a pas été émise dans le délai précité, le délai de paiement est à calculer à compter de la fin du mois de la livraison des marchandises ou de l’exécution des travaux ou des prestations de services.</a:t>
            </a:r>
          </a:p>
          <a:p>
            <a:pPr>
              <a:lnSpc>
                <a:spcPts val="4654"/>
              </a:lnSpc>
            </a:pPr>
            <a:endParaRPr lang="en-US" sz="3324">
              <a:solidFill>
                <a:srgbClr val="27407E"/>
              </a:solidFill>
              <a:latin typeface="Public Sans"/>
            </a:endParaRPr>
          </a:p>
          <a:p>
            <a:pPr>
              <a:lnSpc>
                <a:spcPts val="4654"/>
              </a:lnSpc>
            </a:pPr>
            <a:endParaRPr lang="en-US" sz="3324">
              <a:solidFill>
                <a:srgbClr val="27407E"/>
              </a:solidFill>
              <a:latin typeface="Public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ECCF1"/>
        </a:solidFill>
        <a:effectLst/>
      </p:bgPr>
    </p:bg>
    <p:spTree>
      <p:nvGrpSpPr>
        <p:cNvPr id="1" name=""/>
        <p:cNvGrpSpPr/>
        <p:nvPr/>
      </p:nvGrpSpPr>
      <p:grpSpPr>
        <a:xfrm>
          <a:off x="0" y="0"/>
          <a:ext cx="0" cy="0"/>
          <a:chOff x="0" y="0"/>
          <a:chExt cx="0" cy="0"/>
        </a:xfrm>
      </p:grpSpPr>
      <p:sp>
        <p:nvSpPr>
          <p:cNvPr id="2" name="TextBox 2"/>
          <p:cNvSpPr txBox="1"/>
          <p:nvPr/>
        </p:nvSpPr>
        <p:spPr>
          <a:xfrm>
            <a:off x="1028700" y="1028700"/>
            <a:ext cx="13449300" cy="1066726"/>
          </a:xfrm>
          <a:prstGeom prst="rect">
            <a:avLst/>
          </a:prstGeom>
        </p:spPr>
        <p:txBody>
          <a:bodyPr lIns="0" tIns="0" rIns="0" bIns="0" rtlCol="0" anchor="t">
            <a:spAutoFit/>
          </a:bodyPr>
          <a:lstStyle/>
          <a:p>
            <a:pPr>
              <a:lnSpc>
                <a:spcPts val="8430"/>
              </a:lnSpc>
            </a:pPr>
            <a:r>
              <a:rPr lang="en-US" sz="7025">
                <a:solidFill>
                  <a:srgbClr val="27407E"/>
                </a:solidFill>
                <a:latin typeface="Calistoga"/>
              </a:rPr>
              <a:t>Obligation de déclaration</a:t>
            </a:r>
          </a:p>
        </p:txBody>
      </p:sp>
      <p:sp>
        <p:nvSpPr>
          <p:cNvPr id="3" name="TextBox 3"/>
          <p:cNvSpPr txBox="1"/>
          <p:nvPr/>
        </p:nvSpPr>
        <p:spPr>
          <a:xfrm>
            <a:off x="777997" y="3384072"/>
            <a:ext cx="17198453" cy="4883115"/>
          </a:xfrm>
          <a:prstGeom prst="rect">
            <a:avLst/>
          </a:prstGeom>
        </p:spPr>
        <p:txBody>
          <a:bodyPr lIns="0" tIns="0" rIns="0" bIns="0" rtlCol="0" anchor="t">
            <a:spAutoFit/>
          </a:bodyPr>
          <a:lstStyle/>
          <a:p>
            <a:pPr>
              <a:lnSpc>
                <a:spcPts val="4339"/>
              </a:lnSpc>
            </a:pPr>
            <a:r>
              <a:rPr lang="en-US" sz="3099">
                <a:solidFill>
                  <a:srgbClr val="27407E"/>
                </a:solidFill>
                <a:latin typeface="Public Sans"/>
              </a:rPr>
              <a:t>Une déclaration trimestrielle électronique doit être déposée avant la fin du mois qui suit la fin de chaque trimestre.</a:t>
            </a:r>
          </a:p>
          <a:p>
            <a:pPr>
              <a:lnSpc>
                <a:spcPts val="4339"/>
              </a:lnSpc>
            </a:pPr>
            <a:r>
              <a:rPr lang="en-US" sz="3099">
                <a:solidFill>
                  <a:srgbClr val="27407E"/>
                </a:solidFill>
                <a:latin typeface="Public Sans"/>
              </a:rPr>
              <a:t>1er trimestre : Déclaration avant le 30/04/202X</a:t>
            </a:r>
          </a:p>
          <a:p>
            <a:pPr>
              <a:lnSpc>
                <a:spcPts val="4339"/>
              </a:lnSpc>
            </a:pPr>
            <a:r>
              <a:rPr lang="en-US" sz="3099">
                <a:solidFill>
                  <a:srgbClr val="27407E"/>
                </a:solidFill>
                <a:latin typeface="Public Sans"/>
              </a:rPr>
              <a:t>2ème trimestre : Déclaration avant le 31/07/202X</a:t>
            </a:r>
          </a:p>
          <a:p>
            <a:pPr>
              <a:lnSpc>
                <a:spcPts val="4339"/>
              </a:lnSpc>
            </a:pPr>
            <a:r>
              <a:rPr lang="en-US" sz="3099">
                <a:solidFill>
                  <a:srgbClr val="27407E"/>
                </a:solidFill>
                <a:latin typeface="Public Sans"/>
              </a:rPr>
              <a:t>3ème trimestre : Déclaration avant le 31/10/202X</a:t>
            </a:r>
          </a:p>
          <a:p>
            <a:pPr>
              <a:lnSpc>
                <a:spcPts val="4339"/>
              </a:lnSpc>
            </a:pPr>
            <a:r>
              <a:rPr lang="en-US" sz="3099">
                <a:solidFill>
                  <a:srgbClr val="27407E"/>
                </a:solidFill>
                <a:latin typeface="Public Sans"/>
              </a:rPr>
              <a:t>4ème trimestre : Déclaration avant le 31/01/202X</a:t>
            </a:r>
          </a:p>
          <a:p>
            <a:pPr>
              <a:lnSpc>
                <a:spcPts val="4339"/>
              </a:lnSpc>
            </a:pPr>
            <a:endParaRPr lang="en-US" sz="3099">
              <a:solidFill>
                <a:srgbClr val="27407E"/>
              </a:solidFill>
              <a:latin typeface="Public Sans"/>
            </a:endParaRPr>
          </a:p>
          <a:p>
            <a:pPr>
              <a:lnSpc>
                <a:spcPts val="4339"/>
              </a:lnSpc>
            </a:pPr>
            <a:endParaRPr lang="en-US" sz="3099">
              <a:solidFill>
                <a:srgbClr val="27407E"/>
              </a:solidFill>
              <a:latin typeface="Public Sans"/>
            </a:endParaRPr>
          </a:p>
          <a:p>
            <a:pPr>
              <a:lnSpc>
                <a:spcPts val="4339"/>
              </a:lnSpc>
            </a:pPr>
            <a:endParaRPr lang="en-US" sz="3099">
              <a:solidFill>
                <a:srgbClr val="27407E"/>
              </a:solidFill>
              <a:latin typeface="Public Sans"/>
            </a:endParaRPr>
          </a:p>
        </p:txBody>
      </p:sp>
      <p:sp>
        <p:nvSpPr>
          <p:cNvPr id="4" name="AutoShape 4"/>
          <p:cNvSpPr/>
          <p:nvPr/>
        </p:nvSpPr>
        <p:spPr>
          <a:xfrm>
            <a:off x="0" y="9799067"/>
            <a:ext cx="18288000" cy="487933"/>
          </a:xfrm>
          <a:prstGeom prst="rect">
            <a:avLst/>
          </a:prstGeom>
          <a:solidFill>
            <a:srgbClr val="27407E"/>
          </a:solidFill>
        </p:spPr>
      </p:sp>
      <p:sp>
        <p:nvSpPr>
          <p:cNvPr id="5" name="Freeform 5"/>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5084692" y="7335035"/>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4"/>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ECCF1"/>
        </a:solidFill>
        <a:effectLst/>
      </p:bgPr>
    </p:bg>
    <p:spTree>
      <p:nvGrpSpPr>
        <p:cNvPr id="1" name=""/>
        <p:cNvGrpSpPr/>
        <p:nvPr/>
      </p:nvGrpSpPr>
      <p:grpSpPr>
        <a:xfrm>
          <a:off x="0" y="0"/>
          <a:ext cx="0" cy="0"/>
          <a:chOff x="0" y="0"/>
          <a:chExt cx="0" cy="0"/>
        </a:xfrm>
      </p:grpSpPr>
      <p:sp>
        <p:nvSpPr>
          <p:cNvPr id="2" name="TextBox 2"/>
          <p:cNvSpPr txBox="1"/>
          <p:nvPr/>
        </p:nvSpPr>
        <p:spPr>
          <a:xfrm>
            <a:off x="1028700" y="1028700"/>
            <a:ext cx="13449300" cy="1077218"/>
          </a:xfrm>
          <a:prstGeom prst="rect">
            <a:avLst/>
          </a:prstGeom>
        </p:spPr>
        <p:txBody>
          <a:bodyPr lIns="0" tIns="0" rIns="0" bIns="0" rtlCol="0" anchor="t">
            <a:spAutoFit/>
          </a:bodyPr>
          <a:lstStyle/>
          <a:p>
            <a:pPr>
              <a:lnSpc>
                <a:spcPts val="8430"/>
              </a:lnSpc>
            </a:pPr>
            <a:r>
              <a:rPr lang="en-US" sz="7025" dirty="0">
                <a:solidFill>
                  <a:srgbClr val="27407E"/>
                </a:solidFill>
                <a:latin typeface="Calistoga"/>
              </a:rPr>
              <a:t>Obligation de declaration </a:t>
            </a:r>
          </a:p>
        </p:txBody>
      </p:sp>
      <p:sp>
        <p:nvSpPr>
          <p:cNvPr id="3" name="TextBox 3"/>
          <p:cNvSpPr txBox="1"/>
          <p:nvPr/>
        </p:nvSpPr>
        <p:spPr>
          <a:xfrm>
            <a:off x="544773" y="2357849"/>
            <a:ext cx="17198453" cy="6511667"/>
          </a:xfrm>
          <a:prstGeom prst="rect">
            <a:avLst/>
          </a:prstGeom>
        </p:spPr>
        <p:txBody>
          <a:bodyPr lIns="0" tIns="0" rIns="0" bIns="0" rtlCol="0" anchor="t">
            <a:spAutoFit/>
          </a:bodyPr>
          <a:lstStyle/>
          <a:p>
            <a:pPr>
              <a:lnSpc>
                <a:spcPts val="4339"/>
              </a:lnSpc>
            </a:pPr>
            <a:r>
              <a:rPr lang="en-US" sz="3099">
                <a:solidFill>
                  <a:srgbClr val="27407E"/>
                </a:solidFill>
                <a:latin typeface="Public Sans"/>
              </a:rPr>
              <a:t>A titre transitoire, les personnes physiques ou morales réalisant un chiffre d’affaires inférieur ou égal à 50 millions de Dirhams HT sont tenues de déposer une déclaration annuelle (au lieu de trimestrielle) au titre des années 2024 et 2025 au plus tard le 1er avril de l'année suivante.</a:t>
            </a:r>
          </a:p>
          <a:p>
            <a:pPr>
              <a:lnSpc>
                <a:spcPts val="4339"/>
              </a:lnSpc>
            </a:pPr>
            <a:r>
              <a:rPr lang="en-US" sz="3099">
                <a:solidFill>
                  <a:srgbClr val="27407E"/>
                </a:solidFill>
                <a:latin typeface="Public Sans"/>
              </a:rPr>
              <a:t>La déclaration doit être déposée même en l’absence de factures en retard de paiement et doit être accompagnée d’un état détaillé des factures dépassant les délais de paiement, visé soit par :</a:t>
            </a:r>
          </a:p>
          <a:p>
            <a:pPr>
              <a:lnSpc>
                <a:spcPts val="4339"/>
              </a:lnSpc>
            </a:pPr>
            <a:r>
              <a:rPr lang="en-US" sz="3099">
                <a:solidFill>
                  <a:srgbClr val="27407E"/>
                </a:solidFill>
                <a:latin typeface="Public Sans"/>
              </a:rPr>
              <a:t>- un commissaire aux comptes, pour les sociétés ayant un chiffre d’affaires égal ou supérieur à 50.000.000 dirhams HT ;</a:t>
            </a:r>
          </a:p>
          <a:p>
            <a:pPr>
              <a:lnSpc>
                <a:spcPts val="4339"/>
              </a:lnSpc>
            </a:pPr>
            <a:r>
              <a:rPr lang="en-US" sz="3099">
                <a:solidFill>
                  <a:srgbClr val="27407E"/>
                </a:solidFill>
                <a:latin typeface="Public Sans"/>
              </a:rPr>
              <a:t>- un expert-comptable ou comptable agréé, pour les sociétés ayant un chiffre d’affaires inférieur à 50.000.000 dirhams HT.</a:t>
            </a:r>
          </a:p>
          <a:p>
            <a:pPr>
              <a:lnSpc>
                <a:spcPts val="4339"/>
              </a:lnSpc>
            </a:pPr>
            <a:endParaRPr lang="en-US" sz="3099">
              <a:solidFill>
                <a:srgbClr val="27407E"/>
              </a:solidFill>
              <a:latin typeface="Public Sans"/>
            </a:endParaRPr>
          </a:p>
          <a:p>
            <a:pPr>
              <a:lnSpc>
                <a:spcPts val="4339"/>
              </a:lnSpc>
            </a:pPr>
            <a:endParaRPr lang="en-US" sz="3099">
              <a:solidFill>
                <a:srgbClr val="27407E"/>
              </a:solidFill>
              <a:latin typeface="Public Sans"/>
            </a:endParaRPr>
          </a:p>
        </p:txBody>
      </p:sp>
      <p:sp>
        <p:nvSpPr>
          <p:cNvPr id="4" name="AutoShape 4"/>
          <p:cNvSpPr/>
          <p:nvPr/>
        </p:nvSpPr>
        <p:spPr>
          <a:xfrm>
            <a:off x="0" y="9799067"/>
            <a:ext cx="18288000" cy="487933"/>
          </a:xfrm>
          <a:prstGeom prst="rect">
            <a:avLst/>
          </a:prstGeom>
          <a:solidFill>
            <a:srgbClr val="27407E"/>
          </a:solidFill>
        </p:spPr>
      </p:sp>
      <p:sp>
        <p:nvSpPr>
          <p:cNvPr id="5" name="Freeform 5"/>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5084692" y="7335035"/>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4"/>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BE5E1"/>
        </a:solidFill>
        <a:effectLst/>
      </p:bgPr>
    </p:bg>
    <p:spTree>
      <p:nvGrpSpPr>
        <p:cNvPr id="1" name=""/>
        <p:cNvGrpSpPr/>
        <p:nvPr/>
      </p:nvGrpSpPr>
      <p:grpSpPr>
        <a:xfrm>
          <a:off x="0" y="0"/>
          <a:ext cx="0" cy="0"/>
          <a:chOff x="0" y="0"/>
          <a:chExt cx="0" cy="0"/>
        </a:xfrm>
      </p:grpSpPr>
      <p:sp>
        <p:nvSpPr>
          <p:cNvPr id="2" name="AutoShape 2"/>
          <p:cNvSpPr/>
          <p:nvPr/>
        </p:nvSpPr>
        <p:spPr>
          <a:xfrm>
            <a:off x="0" y="9901999"/>
            <a:ext cx="18288000" cy="385001"/>
          </a:xfrm>
          <a:prstGeom prst="rect">
            <a:avLst/>
          </a:prstGeom>
          <a:solidFill>
            <a:srgbClr val="00BFA8"/>
          </a:solidFill>
        </p:spPr>
      </p:sp>
      <p:sp>
        <p:nvSpPr>
          <p:cNvPr id="3" name="Freeform 3"/>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488385" y="808396"/>
            <a:ext cx="17017688" cy="1123900"/>
          </a:xfrm>
          <a:prstGeom prst="rect">
            <a:avLst/>
          </a:prstGeom>
        </p:spPr>
        <p:txBody>
          <a:bodyPr lIns="0" tIns="0" rIns="0" bIns="0" rtlCol="0" anchor="t">
            <a:spAutoFit/>
          </a:bodyPr>
          <a:lstStyle/>
          <a:p>
            <a:pPr>
              <a:lnSpc>
                <a:spcPts val="8880"/>
              </a:lnSpc>
            </a:pPr>
            <a:r>
              <a:rPr lang="en-US" sz="7400">
                <a:solidFill>
                  <a:srgbClr val="27407E"/>
                </a:solidFill>
                <a:latin typeface="Calistoga"/>
              </a:rPr>
              <a:t>Sanctions prévues par la nouvelle loi</a:t>
            </a:r>
          </a:p>
        </p:txBody>
      </p:sp>
      <p:sp>
        <p:nvSpPr>
          <p:cNvPr id="5" name="TextBox 5"/>
          <p:cNvSpPr txBox="1"/>
          <p:nvPr/>
        </p:nvSpPr>
        <p:spPr>
          <a:xfrm>
            <a:off x="293157" y="1901661"/>
            <a:ext cx="17701687" cy="5111263"/>
          </a:xfrm>
          <a:prstGeom prst="rect">
            <a:avLst/>
          </a:prstGeom>
        </p:spPr>
        <p:txBody>
          <a:bodyPr lIns="0" tIns="0" rIns="0" bIns="0" rtlCol="0" anchor="t">
            <a:spAutoFit/>
          </a:bodyPr>
          <a:lstStyle/>
          <a:p>
            <a:pPr>
              <a:lnSpc>
                <a:spcPts val="3334"/>
              </a:lnSpc>
            </a:pPr>
            <a:r>
              <a:rPr lang="en-US" sz="2381">
                <a:solidFill>
                  <a:srgbClr val="27407E"/>
                </a:solidFill>
                <a:latin typeface="Public Sans"/>
              </a:rPr>
              <a:t>La Loi prévoit des sanctions pécuniaires pour les entreprises en cas de :</a:t>
            </a:r>
          </a:p>
          <a:p>
            <a:pPr>
              <a:lnSpc>
                <a:spcPts val="4034"/>
              </a:lnSpc>
            </a:pPr>
            <a:r>
              <a:rPr lang="en-US" sz="2881" u="sng">
                <a:solidFill>
                  <a:srgbClr val="FF3131"/>
                </a:solidFill>
                <a:latin typeface="Public Sans Bold"/>
              </a:rPr>
              <a:t>- Non respect des délais de paiement par le débiteur :</a:t>
            </a:r>
          </a:p>
          <a:p>
            <a:pPr>
              <a:lnSpc>
                <a:spcPts val="3334"/>
              </a:lnSpc>
            </a:pPr>
            <a:r>
              <a:rPr lang="en-US" sz="2381">
                <a:solidFill>
                  <a:srgbClr val="27407E"/>
                </a:solidFill>
                <a:latin typeface="Public Sans"/>
              </a:rPr>
              <a:t>L'amende pour non respect du délai de paiement par le débiteur s'élève à :</a:t>
            </a:r>
          </a:p>
          <a:p>
            <a:pPr>
              <a:lnSpc>
                <a:spcPts val="3334"/>
              </a:lnSpc>
            </a:pPr>
            <a:r>
              <a:rPr lang="en-US" sz="2381">
                <a:solidFill>
                  <a:srgbClr val="27407E"/>
                </a:solidFill>
                <a:latin typeface="Public Sans"/>
              </a:rPr>
              <a:t>+ Taux directeur fixé par Bank Al Maghrib (3% à la date de publication de la loi) à la fin du premier mois de retard ;</a:t>
            </a:r>
          </a:p>
          <a:p>
            <a:pPr>
              <a:lnSpc>
                <a:spcPts val="3334"/>
              </a:lnSpc>
            </a:pPr>
            <a:r>
              <a:rPr lang="en-US" sz="2381">
                <a:solidFill>
                  <a:srgbClr val="27407E"/>
                </a:solidFill>
                <a:latin typeface="Public Sans"/>
              </a:rPr>
              <a:t>+ 0,85% pour les mois de retard supplémentaires.</a:t>
            </a:r>
          </a:p>
          <a:p>
            <a:pPr>
              <a:lnSpc>
                <a:spcPts val="3334"/>
              </a:lnSpc>
            </a:pPr>
            <a:r>
              <a:rPr lang="en-US" sz="2381">
                <a:solidFill>
                  <a:srgbClr val="27407E"/>
                </a:solidFill>
                <a:latin typeface="Public Sans"/>
              </a:rPr>
              <a:t>Les taux ci-dessus sont appliqués sur le montant TTC de chaque facture.</a:t>
            </a:r>
          </a:p>
          <a:p>
            <a:pPr>
              <a:lnSpc>
                <a:spcPts val="3334"/>
              </a:lnSpc>
            </a:pPr>
            <a:r>
              <a:rPr lang="en-US" sz="2381">
                <a:solidFill>
                  <a:srgbClr val="27407E"/>
                </a:solidFill>
                <a:latin typeface="Public Sans"/>
              </a:rPr>
              <a:t>• Les factures en litige qui font l’objet d’une procédure judiciaire ne donnent pas lieu à l’application de l’amende précitée tant que l’affaire n'est pas résolue.</a:t>
            </a:r>
          </a:p>
          <a:p>
            <a:pPr>
              <a:lnSpc>
                <a:spcPts val="3334"/>
              </a:lnSpc>
            </a:pPr>
            <a:r>
              <a:rPr lang="en-US" sz="2381">
                <a:solidFill>
                  <a:srgbClr val="27407E"/>
                </a:solidFill>
                <a:latin typeface="Public Sans"/>
              </a:rPr>
              <a:t>Cependant, une fois le jugement définitif prononcé, l’amende précitée devraient être payée au Trésor.</a:t>
            </a:r>
          </a:p>
          <a:p>
            <a:pPr>
              <a:lnSpc>
                <a:spcPts val="3334"/>
              </a:lnSpc>
            </a:pPr>
            <a:endParaRPr lang="en-US" sz="2381">
              <a:solidFill>
                <a:srgbClr val="27407E"/>
              </a:solidFill>
              <a:latin typeface="Public Sans"/>
            </a:endParaRPr>
          </a:p>
          <a:p>
            <a:pPr>
              <a:lnSpc>
                <a:spcPts val="3334"/>
              </a:lnSpc>
            </a:pPr>
            <a:endParaRPr lang="en-US" sz="2381">
              <a:solidFill>
                <a:srgbClr val="27407E"/>
              </a:solidFill>
              <a:latin typeface="Public Sans"/>
            </a:endParaRPr>
          </a:p>
          <a:p>
            <a:pPr>
              <a:lnSpc>
                <a:spcPts val="3334"/>
              </a:lnSpc>
            </a:pPr>
            <a:endParaRPr lang="en-US" sz="2381">
              <a:solidFill>
                <a:srgbClr val="27407E"/>
              </a:solidFill>
              <a:latin typeface="Public Sans"/>
            </a:endParaRPr>
          </a:p>
        </p:txBody>
      </p:sp>
      <p:sp>
        <p:nvSpPr>
          <p:cNvPr id="6" name="TextBox 6"/>
          <p:cNvSpPr txBox="1"/>
          <p:nvPr/>
        </p:nvSpPr>
        <p:spPr>
          <a:xfrm>
            <a:off x="0" y="6091459"/>
            <a:ext cx="18288000" cy="1336403"/>
          </a:xfrm>
          <a:prstGeom prst="rect">
            <a:avLst/>
          </a:prstGeom>
        </p:spPr>
        <p:txBody>
          <a:bodyPr lIns="0" tIns="0" rIns="0" bIns="0" rtlCol="0" anchor="t">
            <a:spAutoFit/>
          </a:bodyPr>
          <a:lstStyle/>
          <a:p>
            <a:pPr algn="ctr">
              <a:lnSpc>
                <a:spcPts val="3501"/>
              </a:lnSpc>
              <a:spcBef>
                <a:spcPct val="0"/>
              </a:spcBef>
            </a:pPr>
            <a:r>
              <a:rPr lang="en-US" sz="3501">
                <a:solidFill>
                  <a:srgbClr val="27407E"/>
                </a:solidFill>
                <a:latin typeface="Calistoga"/>
              </a:rPr>
              <a:t>A noter que l’amende pour non respect des délais de paiement n’est pas applicable aux factures émises avant le 1er janvier 2025 dont le montant est inférieur à 10.000 dirhams HT.</a:t>
            </a:r>
          </a:p>
        </p:txBody>
      </p:sp>
      <p:sp>
        <p:nvSpPr>
          <p:cNvPr id="7" name="Freeform 7"/>
          <p:cNvSpPr/>
          <p:nvPr/>
        </p:nvSpPr>
        <p:spPr>
          <a:xfrm>
            <a:off x="15058451" y="7232104"/>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4"/>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BE5E1"/>
        </a:solidFill>
        <a:effectLst/>
      </p:bgPr>
    </p:bg>
    <p:spTree>
      <p:nvGrpSpPr>
        <p:cNvPr id="1" name=""/>
        <p:cNvGrpSpPr/>
        <p:nvPr/>
      </p:nvGrpSpPr>
      <p:grpSpPr>
        <a:xfrm>
          <a:off x="0" y="0"/>
          <a:ext cx="0" cy="0"/>
          <a:chOff x="0" y="0"/>
          <a:chExt cx="0" cy="0"/>
        </a:xfrm>
      </p:grpSpPr>
      <p:sp>
        <p:nvSpPr>
          <p:cNvPr id="2" name="AutoShape 2"/>
          <p:cNvSpPr/>
          <p:nvPr/>
        </p:nvSpPr>
        <p:spPr>
          <a:xfrm>
            <a:off x="0" y="9840240"/>
            <a:ext cx="18288000" cy="446760"/>
          </a:xfrm>
          <a:prstGeom prst="rect">
            <a:avLst/>
          </a:prstGeom>
          <a:solidFill>
            <a:srgbClr val="00BFA8"/>
          </a:solidFill>
        </p:spPr>
      </p:sp>
      <p:sp>
        <p:nvSpPr>
          <p:cNvPr id="3" name="Freeform 3"/>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488398" y="3454138"/>
            <a:ext cx="16230600" cy="3378723"/>
          </a:xfrm>
          <a:custGeom>
            <a:avLst/>
            <a:gdLst/>
            <a:ahLst/>
            <a:cxnLst/>
            <a:rect l="l" t="t" r="r" b="b"/>
            <a:pathLst>
              <a:path w="16230600" h="3378723">
                <a:moveTo>
                  <a:pt x="0" y="0"/>
                </a:moveTo>
                <a:lnTo>
                  <a:pt x="16230600" y="0"/>
                </a:lnTo>
                <a:lnTo>
                  <a:pt x="16230600" y="3378724"/>
                </a:lnTo>
                <a:lnTo>
                  <a:pt x="0" y="3378724"/>
                </a:lnTo>
                <a:lnTo>
                  <a:pt x="0" y="0"/>
                </a:lnTo>
                <a:close/>
              </a:path>
            </a:pathLst>
          </a:custGeom>
          <a:blipFill>
            <a:blip r:embed="rId4"/>
            <a:stretch>
              <a:fillRect t="-217" b="-217"/>
            </a:stretch>
          </a:blipFill>
        </p:spPr>
      </p:sp>
      <p:sp>
        <p:nvSpPr>
          <p:cNvPr id="5" name="TextBox 5"/>
          <p:cNvSpPr txBox="1"/>
          <p:nvPr/>
        </p:nvSpPr>
        <p:spPr>
          <a:xfrm>
            <a:off x="488385" y="808396"/>
            <a:ext cx="17017688" cy="1123900"/>
          </a:xfrm>
          <a:prstGeom prst="rect">
            <a:avLst/>
          </a:prstGeom>
        </p:spPr>
        <p:txBody>
          <a:bodyPr lIns="0" tIns="0" rIns="0" bIns="0" rtlCol="0" anchor="t">
            <a:spAutoFit/>
          </a:bodyPr>
          <a:lstStyle/>
          <a:p>
            <a:pPr>
              <a:lnSpc>
                <a:spcPts val="8880"/>
              </a:lnSpc>
            </a:pPr>
            <a:r>
              <a:rPr lang="en-US" sz="7400">
                <a:solidFill>
                  <a:srgbClr val="27407E"/>
                </a:solidFill>
                <a:latin typeface="Calistoga"/>
              </a:rPr>
              <a:t>Sanctions prévues par la nouvelle loi</a:t>
            </a:r>
          </a:p>
        </p:txBody>
      </p:sp>
      <p:sp>
        <p:nvSpPr>
          <p:cNvPr id="6" name="TextBox 6"/>
          <p:cNvSpPr txBox="1"/>
          <p:nvPr/>
        </p:nvSpPr>
        <p:spPr>
          <a:xfrm>
            <a:off x="293157" y="2078260"/>
            <a:ext cx="17701687" cy="1315407"/>
          </a:xfrm>
          <a:prstGeom prst="rect">
            <a:avLst/>
          </a:prstGeom>
        </p:spPr>
        <p:txBody>
          <a:bodyPr lIns="0" tIns="0" rIns="0" bIns="0" rtlCol="0" anchor="t">
            <a:spAutoFit/>
          </a:bodyPr>
          <a:lstStyle/>
          <a:p>
            <a:pPr>
              <a:lnSpc>
                <a:spcPts val="3894"/>
              </a:lnSpc>
            </a:pPr>
            <a:r>
              <a:rPr lang="en-US" sz="2781" u="sng">
                <a:solidFill>
                  <a:srgbClr val="FF3131"/>
                </a:solidFill>
                <a:latin typeface="Public Sans Bold"/>
              </a:rPr>
              <a:t>- Retard ou Non dépôt de la déclaration trimestrielle :</a:t>
            </a:r>
          </a:p>
          <a:p>
            <a:pPr>
              <a:lnSpc>
                <a:spcPts val="3334"/>
              </a:lnSpc>
            </a:pPr>
            <a:r>
              <a:rPr lang="en-US" sz="2381">
                <a:solidFill>
                  <a:srgbClr val="27407E"/>
                </a:solidFill>
                <a:latin typeface="Public Sans"/>
              </a:rPr>
              <a:t>Une amende est appliquée en cas de retard ou non dépôt de la déclaration trimestrielle selon le barème suivant :</a:t>
            </a:r>
          </a:p>
          <a:p>
            <a:pPr>
              <a:lnSpc>
                <a:spcPts val="3334"/>
              </a:lnSpc>
            </a:pPr>
            <a:endParaRPr lang="en-US" sz="2381">
              <a:solidFill>
                <a:srgbClr val="27407E"/>
              </a:solidFill>
              <a:latin typeface="Public Sans"/>
            </a:endParaRPr>
          </a:p>
        </p:txBody>
      </p:sp>
      <p:sp>
        <p:nvSpPr>
          <p:cNvPr id="7" name="TextBox 7"/>
          <p:cNvSpPr txBox="1"/>
          <p:nvPr/>
        </p:nvSpPr>
        <p:spPr>
          <a:xfrm>
            <a:off x="293157" y="7174954"/>
            <a:ext cx="17994843" cy="834811"/>
          </a:xfrm>
          <a:prstGeom prst="rect">
            <a:avLst/>
          </a:prstGeom>
        </p:spPr>
        <p:txBody>
          <a:bodyPr lIns="0" tIns="0" rIns="0" bIns="0" rtlCol="0" anchor="t">
            <a:spAutoFit/>
          </a:bodyPr>
          <a:lstStyle/>
          <a:p>
            <a:pPr marL="0" lvl="0" indent="0" algn="l">
              <a:lnSpc>
                <a:spcPts val="3334"/>
              </a:lnSpc>
              <a:spcBef>
                <a:spcPct val="0"/>
              </a:spcBef>
            </a:pPr>
            <a:r>
              <a:rPr lang="en-US" sz="2381">
                <a:solidFill>
                  <a:srgbClr val="27407E"/>
                </a:solidFill>
                <a:latin typeface="Public Sans"/>
              </a:rPr>
              <a:t>L</a:t>
            </a:r>
            <a:r>
              <a:rPr lang="en-US" sz="2381" u="none" strike="noStrike">
                <a:solidFill>
                  <a:srgbClr val="27407E"/>
                </a:solidFill>
                <a:latin typeface="Public Sans"/>
              </a:rPr>
              <a:t>orsque la déclaration est incomplète, une amende de 5.000 dirhams est applicable pour chaque facture manquante ou incohérente.</a:t>
            </a:r>
          </a:p>
        </p:txBody>
      </p:sp>
      <p:sp>
        <p:nvSpPr>
          <p:cNvPr id="8" name="Freeform 8"/>
          <p:cNvSpPr/>
          <p:nvPr/>
        </p:nvSpPr>
        <p:spPr>
          <a:xfrm>
            <a:off x="15284900" y="7458553"/>
            <a:ext cx="3003100" cy="3003100"/>
          </a:xfrm>
          <a:custGeom>
            <a:avLst/>
            <a:gdLst/>
            <a:ahLst/>
            <a:cxnLst/>
            <a:rect l="l" t="t" r="r" b="b"/>
            <a:pathLst>
              <a:path w="3003100" h="3003100">
                <a:moveTo>
                  <a:pt x="0" y="0"/>
                </a:moveTo>
                <a:lnTo>
                  <a:pt x="3003100" y="0"/>
                </a:lnTo>
                <a:lnTo>
                  <a:pt x="3003100" y="3003100"/>
                </a:lnTo>
                <a:lnTo>
                  <a:pt x="0" y="3003100"/>
                </a:lnTo>
                <a:lnTo>
                  <a:pt x="0" y="0"/>
                </a:lnTo>
                <a:close/>
              </a:path>
            </a:pathLst>
          </a:custGeom>
          <a:blipFill>
            <a:blip r:embed="rId5"/>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ECCF1"/>
        </a:solidFill>
        <a:effectLst/>
      </p:bgPr>
    </p:bg>
    <p:spTree>
      <p:nvGrpSpPr>
        <p:cNvPr id="1" name=""/>
        <p:cNvGrpSpPr/>
        <p:nvPr/>
      </p:nvGrpSpPr>
      <p:grpSpPr>
        <a:xfrm>
          <a:off x="0" y="0"/>
          <a:ext cx="0" cy="0"/>
          <a:chOff x="0" y="0"/>
          <a:chExt cx="0" cy="0"/>
        </a:xfrm>
      </p:grpSpPr>
      <p:sp>
        <p:nvSpPr>
          <p:cNvPr id="2" name="TextBox 2"/>
          <p:cNvSpPr txBox="1"/>
          <p:nvPr/>
        </p:nvSpPr>
        <p:spPr>
          <a:xfrm>
            <a:off x="544773" y="6157803"/>
            <a:ext cx="17198453" cy="2711713"/>
          </a:xfrm>
          <a:prstGeom prst="rect">
            <a:avLst/>
          </a:prstGeom>
        </p:spPr>
        <p:txBody>
          <a:bodyPr lIns="0" tIns="0" rIns="0" bIns="0" rtlCol="0" anchor="t">
            <a:spAutoFit/>
          </a:bodyPr>
          <a:lstStyle/>
          <a:p>
            <a:pPr>
              <a:lnSpc>
                <a:spcPts val="4339"/>
              </a:lnSpc>
            </a:pPr>
            <a:r>
              <a:rPr lang="en-US" sz="3099">
                <a:solidFill>
                  <a:srgbClr val="27407E"/>
                </a:solidFill>
                <a:latin typeface="Public Sans"/>
              </a:rPr>
              <a:t>Les nouvelles dispositions s’appliqueront sur les factures émises à compter du 1er Juillet 2023. Les anciennes factures restent soumises aux dispositions juridiques en vigueur avant publication de la nouvelle loi.</a:t>
            </a:r>
          </a:p>
          <a:p>
            <a:pPr>
              <a:lnSpc>
                <a:spcPts val="4339"/>
              </a:lnSpc>
            </a:pPr>
            <a:endParaRPr lang="en-US" sz="3099">
              <a:solidFill>
                <a:srgbClr val="27407E"/>
              </a:solidFill>
              <a:latin typeface="Public Sans"/>
            </a:endParaRPr>
          </a:p>
          <a:p>
            <a:pPr>
              <a:lnSpc>
                <a:spcPts val="4339"/>
              </a:lnSpc>
            </a:pPr>
            <a:endParaRPr lang="en-US" sz="3099">
              <a:solidFill>
                <a:srgbClr val="27407E"/>
              </a:solidFill>
              <a:latin typeface="Public Sans"/>
            </a:endParaRPr>
          </a:p>
        </p:txBody>
      </p:sp>
      <p:sp>
        <p:nvSpPr>
          <p:cNvPr id="3" name="AutoShape 3"/>
          <p:cNvSpPr/>
          <p:nvPr/>
        </p:nvSpPr>
        <p:spPr>
          <a:xfrm>
            <a:off x="0" y="8543305"/>
            <a:ext cx="18288000" cy="1743695"/>
          </a:xfrm>
          <a:prstGeom prst="rect">
            <a:avLst/>
          </a:prstGeom>
          <a:solidFill>
            <a:srgbClr val="27407E"/>
          </a:solidFill>
        </p:spPr>
      </p:sp>
      <p:sp>
        <p:nvSpPr>
          <p:cNvPr id="4" name="Freeform 4"/>
          <p:cNvSpPr/>
          <p:nvPr/>
        </p:nvSpPr>
        <p:spPr>
          <a:xfrm>
            <a:off x="16718998" y="1028700"/>
            <a:ext cx="540302" cy="135075"/>
          </a:xfrm>
          <a:custGeom>
            <a:avLst/>
            <a:gdLst/>
            <a:ahLst/>
            <a:cxnLst/>
            <a:rect l="l" t="t" r="r" b="b"/>
            <a:pathLst>
              <a:path w="540302" h="135075">
                <a:moveTo>
                  <a:pt x="0" y="0"/>
                </a:moveTo>
                <a:lnTo>
                  <a:pt x="540302" y="0"/>
                </a:lnTo>
                <a:lnTo>
                  <a:pt x="540302" y="135075"/>
                </a:lnTo>
                <a:lnTo>
                  <a:pt x="0" y="135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544773" y="2369809"/>
            <a:ext cx="17040492" cy="3229996"/>
          </a:xfrm>
          <a:custGeom>
            <a:avLst/>
            <a:gdLst/>
            <a:ahLst/>
            <a:cxnLst/>
            <a:rect l="l" t="t" r="r" b="b"/>
            <a:pathLst>
              <a:path w="17040492" h="3229996">
                <a:moveTo>
                  <a:pt x="0" y="0"/>
                </a:moveTo>
                <a:lnTo>
                  <a:pt x="17040493" y="0"/>
                </a:lnTo>
                <a:lnTo>
                  <a:pt x="17040493" y="3229995"/>
                </a:lnTo>
                <a:lnTo>
                  <a:pt x="0" y="3229995"/>
                </a:lnTo>
                <a:lnTo>
                  <a:pt x="0" y="0"/>
                </a:lnTo>
                <a:close/>
              </a:path>
            </a:pathLst>
          </a:custGeom>
          <a:blipFill>
            <a:blip r:embed="rId4"/>
            <a:stretch>
              <a:fillRect/>
            </a:stretch>
          </a:blipFill>
        </p:spPr>
      </p:sp>
      <p:sp>
        <p:nvSpPr>
          <p:cNvPr id="6" name="TextBox 6"/>
          <p:cNvSpPr txBox="1"/>
          <p:nvPr/>
        </p:nvSpPr>
        <p:spPr>
          <a:xfrm>
            <a:off x="1028700" y="1028700"/>
            <a:ext cx="13449300" cy="1066726"/>
          </a:xfrm>
          <a:prstGeom prst="rect">
            <a:avLst/>
          </a:prstGeom>
        </p:spPr>
        <p:txBody>
          <a:bodyPr lIns="0" tIns="0" rIns="0" bIns="0" rtlCol="0" anchor="t">
            <a:spAutoFit/>
          </a:bodyPr>
          <a:lstStyle/>
          <a:p>
            <a:pPr>
              <a:lnSpc>
                <a:spcPts val="8430"/>
              </a:lnSpc>
            </a:pPr>
            <a:r>
              <a:rPr lang="en-US" sz="7025">
                <a:solidFill>
                  <a:srgbClr val="27407E"/>
                </a:solidFill>
                <a:latin typeface="Calistoga"/>
              </a:rPr>
              <a:t>Dates d'effet de la nouvelle loi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AutoShape 2"/>
          <p:cNvSpPr/>
          <p:nvPr/>
        </p:nvSpPr>
        <p:spPr>
          <a:xfrm>
            <a:off x="482" y="8543305"/>
            <a:ext cx="18288000" cy="1743695"/>
          </a:xfrm>
          <a:prstGeom prst="rect">
            <a:avLst/>
          </a:prstGeom>
          <a:solidFill>
            <a:srgbClr val="BECCF1"/>
          </a:solidFill>
        </p:spPr>
      </p:sp>
      <p:sp>
        <p:nvSpPr>
          <p:cNvPr id="3" name="Freeform 3"/>
          <p:cNvSpPr/>
          <p:nvPr/>
        </p:nvSpPr>
        <p:spPr>
          <a:xfrm>
            <a:off x="4801999" y="3912643"/>
            <a:ext cx="8684002" cy="5999856"/>
          </a:xfrm>
          <a:custGeom>
            <a:avLst/>
            <a:gdLst/>
            <a:ahLst/>
            <a:cxnLst/>
            <a:rect l="l" t="t" r="r" b="b"/>
            <a:pathLst>
              <a:path w="8684002" h="5999856">
                <a:moveTo>
                  <a:pt x="0" y="0"/>
                </a:moveTo>
                <a:lnTo>
                  <a:pt x="8684002" y="0"/>
                </a:lnTo>
                <a:lnTo>
                  <a:pt x="8684002" y="5999856"/>
                </a:lnTo>
                <a:lnTo>
                  <a:pt x="0" y="59998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221410" y="0"/>
            <a:ext cx="3229549" cy="3229549"/>
          </a:xfrm>
          <a:custGeom>
            <a:avLst/>
            <a:gdLst/>
            <a:ahLst/>
            <a:cxnLst/>
            <a:rect l="l" t="t" r="r" b="b"/>
            <a:pathLst>
              <a:path w="3229549" h="3229549">
                <a:moveTo>
                  <a:pt x="0" y="0"/>
                </a:moveTo>
                <a:lnTo>
                  <a:pt x="3229549" y="0"/>
                </a:lnTo>
                <a:lnTo>
                  <a:pt x="3229549" y="3229549"/>
                </a:lnTo>
                <a:lnTo>
                  <a:pt x="0" y="3229549"/>
                </a:lnTo>
                <a:lnTo>
                  <a:pt x="0" y="0"/>
                </a:lnTo>
                <a:close/>
              </a:path>
            </a:pathLst>
          </a:custGeom>
          <a:blipFill>
            <a:blip r:embed="rId4"/>
            <a:stretch>
              <a:fillRect/>
            </a:stretch>
          </a:blipFill>
        </p:spPr>
      </p:sp>
      <p:grpSp>
        <p:nvGrpSpPr>
          <p:cNvPr id="5" name="Group 5"/>
          <p:cNvGrpSpPr/>
          <p:nvPr/>
        </p:nvGrpSpPr>
        <p:grpSpPr>
          <a:xfrm>
            <a:off x="2014573" y="1037590"/>
            <a:ext cx="14258854" cy="2082182"/>
            <a:chOff x="0" y="0"/>
            <a:chExt cx="19011805" cy="2776242"/>
          </a:xfrm>
        </p:grpSpPr>
        <p:sp>
          <p:nvSpPr>
            <p:cNvPr id="6" name="TextBox 6"/>
            <p:cNvSpPr txBox="1"/>
            <p:nvPr/>
          </p:nvSpPr>
          <p:spPr>
            <a:xfrm>
              <a:off x="0" y="-9525"/>
              <a:ext cx="19011805" cy="1632303"/>
            </a:xfrm>
            <a:prstGeom prst="rect">
              <a:avLst/>
            </a:prstGeom>
          </p:spPr>
          <p:txBody>
            <a:bodyPr lIns="0" tIns="0" rIns="0" bIns="0" rtlCol="0" anchor="t">
              <a:spAutoFit/>
            </a:bodyPr>
            <a:lstStyle/>
            <a:p>
              <a:pPr algn="ctr">
                <a:lnSpc>
                  <a:spcPts val="9600"/>
                </a:lnSpc>
              </a:pPr>
              <a:r>
                <a:rPr lang="en-US" sz="8000">
                  <a:solidFill>
                    <a:srgbClr val="27407E"/>
                  </a:solidFill>
                  <a:latin typeface="Calistoga"/>
                </a:rPr>
                <a:t>Merci d'avoir participé !</a:t>
              </a:r>
            </a:p>
          </p:txBody>
        </p:sp>
        <p:sp>
          <p:nvSpPr>
            <p:cNvPr id="7" name="TextBox 7"/>
            <p:cNvSpPr txBox="1"/>
            <p:nvPr/>
          </p:nvSpPr>
          <p:spPr>
            <a:xfrm>
              <a:off x="2250655" y="2049591"/>
              <a:ext cx="14510494" cy="710988"/>
            </a:xfrm>
            <a:prstGeom prst="rect">
              <a:avLst/>
            </a:prstGeom>
          </p:spPr>
          <p:txBody>
            <a:bodyPr lIns="0" tIns="0" rIns="0" bIns="0" rtlCol="0" anchor="t">
              <a:spAutoFit/>
            </a:bodyPr>
            <a:lstStyle/>
            <a:p>
              <a:pPr algn="ctr">
                <a:lnSpc>
                  <a:spcPts val="4322"/>
                </a:lnSpc>
              </a:pPr>
              <a:r>
                <a:rPr lang="en-US" sz="3324">
                  <a:solidFill>
                    <a:srgbClr val="27407E"/>
                  </a:solidFill>
                  <a:latin typeface="Public Sans"/>
                </a:rPr>
                <a:t>Passez une bonne journée !</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790</Words>
  <Application>Microsoft Office PowerPoint</Application>
  <PresentationFormat>Personnalisé</PresentationFormat>
  <Paragraphs>49</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NOUVELLE LOI 69-21 SUR LES DÉLAIS DE PAIEMENT - MAROC 2023</dc:title>
  <dc:creator>pc</dc:creator>
  <cp:lastModifiedBy>ismailgroupefidelis@gmail.com</cp:lastModifiedBy>
  <cp:revision>3</cp:revision>
  <dcterms:created xsi:type="dcterms:W3CDTF">2006-08-16T00:00:00Z</dcterms:created>
  <dcterms:modified xsi:type="dcterms:W3CDTF">2023-12-07T11:05:47Z</dcterms:modified>
  <dc:identifier>DAF0yW5Wq4I</dc:identifier>
</cp:coreProperties>
</file>